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88163" cy="100203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7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6871C2-C8C1-4E6E-B117-3A52C0DF192B}" type="datetimeFigureOut">
              <a:rPr kumimoji="1" lang="ja-JP" altLang="en-US" smtClean="0"/>
              <a:t>2025/1/14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0213" cy="3944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2075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73A912-69DF-46E5-B599-DCC5520E46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4848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73A912-69DF-46E5-B599-DCC5520E46F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2140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217CA2-C938-9647-EC9B-7B4508496D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EB9310D-160C-C983-6A38-752D4BC8D4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FFCA055-D777-9A87-E637-ADE469686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15271-76EC-4734-9E9D-41E9BC45AEC1}" type="datetimeFigureOut">
              <a:rPr kumimoji="1" lang="ja-JP" altLang="en-US" smtClean="0"/>
              <a:t>2025/1/14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6A2E967-6FAA-5669-BE6E-4556DF2AE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C75EE20-4A3B-2AD2-4A68-B09CB9118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3328D-A29C-4918-8E17-0130425482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3144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3CA774B-83FF-8D0F-53C7-3B6B1910F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09F809A-2A59-E265-114F-15C5937454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1AC17E1-6C43-7D65-98F1-60BBCF3AA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15271-76EC-4734-9E9D-41E9BC45AEC1}" type="datetimeFigureOut">
              <a:rPr kumimoji="1" lang="ja-JP" altLang="en-US" smtClean="0"/>
              <a:t>2025/1/14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58289BE-41EC-C127-51F2-010D62532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A875F2-462F-F06A-0DA8-8B569A37E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3328D-A29C-4918-8E17-0130425482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1757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59356A3-765E-A7C5-3CE5-3607A55662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4340E09-24BD-A274-5047-6022D787AF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7D2A1BF-B718-63A0-4B91-299B357D3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15271-76EC-4734-9E9D-41E9BC45AEC1}" type="datetimeFigureOut">
              <a:rPr kumimoji="1" lang="ja-JP" altLang="en-US" smtClean="0"/>
              <a:t>2025/1/14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6B4D43D-1A3A-35BD-C35F-5E08F2FA7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01B6714-9585-E4B2-3684-AFA7B1878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3328D-A29C-4918-8E17-0130425482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6457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197740-7F16-458C-FDCE-0A1CB3C1C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D884DD9-1E57-F385-8B90-D70B826478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3F48674-6A85-8FB5-225A-58514EC08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15271-76EC-4734-9E9D-41E9BC45AEC1}" type="datetimeFigureOut">
              <a:rPr kumimoji="1" lang="ja-JP" altLang="en-US" smtClean="0"/>
              <a:t>2025/1/14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ABBADE0-154E-EB39-C218-374E3E46F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2A48F54-B9EC-56FA-0C56-1090DC953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3328D-A29C-4918-8E17-0130425482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7195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B051A3-BA6C-A4FE-E60A-BE99D4353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6A5DDAE-CFDB-1783-8AD7-F79C16C57F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61E6B93-7B7D-593B-999F-B0C51F571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15271-76EC-4734-9E9D-41E9BC45AEC1}" type="datetimeFigureOut">
              <a:rPr kumimoji="1" lang="ja-JP" altLang="en-US" smtClean="0"/>
              <a:t>2025/1/14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3E648AF-BC7F-D3F4-65D6-74372C9F1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4A0E452-4262-309F-D5FE-054B875C7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3328D-A29C-4918-8E17-0130425482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8267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990E7A-F95F-A889-1186-3DB45DE8D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D2DEBAB-2A0D-3A94-C3E7-38BBCA8CEA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2D3ACE5-2866-7A58-E55D-22D001FD67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687D052-8345-1948-D246-DDBA7464A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15271-76EC-4734-9E9D-41E9BC45AEC1}" type="datetimeFigureOut">
              <a:rPr kumimoji="1" lang="ja-JP" altLang="en-US" smtClean="0"/>
              <a:t>2025/1/14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9A0FBEA-19B4-D122-73E1-2DD3BCC17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B65B076-A1D2-C468-F291-EB8B1D2F3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3328D-A29C-4918-8E17-0130425482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783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EE8206-ABD7-6E2B-337A-96EB27451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7645D1E-3082-4991-655A-D731A8976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525E623-C7D2-9B23-0043-EE085146B5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AC3D651-898E-380D-2005-A029044B76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E5A5544-F522-B8B9-6870-8DD1C898F4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844FBA7-519A-A723-490F-E1D4E968F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15271-76EC-4734-9E9D-41E9BC45AEC1}" type="datetimeFigureOut">
              <a:rPr kumimoji="1" lang="ja-JP" altLang="en-US" smtClean="0"/>
              <a:t>2025/1/14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0275274-80B9-A1C9-F9E0-F75E145CA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AE5D0FD-D3F0-23DA-1E30-B930858FB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3328D-A29C-4918-8E17-0130425482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5026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CE91CD-8CAA-CDAE-0E40-9E16749C7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C60D5C1-3B73-06EA-9BA4-DAD334937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15271-76EC-4734-9E9D-41E9BC45AEC1}" type="datetimeFigureOut">
              <a:rPr kumimoji="1" lang="ja-JP" altLang="en-US" smtClean="0"/>
              <a:t>2025/1/14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B26CA79-1E89-7BCD-6E0F-CAD842687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42CAA0A-7DB8-9201-DB87-C6D82A3E1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3328D-A29C-4918-8E17-0130425482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280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8B0BE14-3954-972A-D716-435AC75C9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15271-76EC-4734-9E9D-41E9BC45AEC1}" type="datetimeFigureOut">
              <a:rPr kumimoji="1" lang="ja-JP" altLang="en-US" smtClean="0"/>
              <a:t>2025/1/14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A957AE3-6373-3274-AFB0-28510E2F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75270D1-021C-F5CE-2CDA-C62333015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3328D-A29C-4918-8E17-0130425482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1951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7B7F0A-E094-8F62-B955-498BE8559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11438DC-B8CA-29B8-66D4-84031E38DB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54C2272-C97F-64F9-8911-791C8C39DF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3B0F420-490C-6402-05AC-FF90FCC09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15271-76EC-4734-9E9D-41E9BC45AEC1}" type="datetimeFigureOut">
              <a:rPr kumimoji="1" lang="ja-JP" altLang="en-US" smtClean="0"/>
              <a:t>2025/1/14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975708F-776C-AE5E-710E-F6D870B3A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08CA3C6-EF80-4D7C-0C88-29CB37FFD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3328D-A29C-4918-8E17-0130425482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9098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17647E-DCD1-C19F-0CB5-91F605BF9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8B7342E-68BA-5A2E-71C9-B335488E92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2B4C493-699E-1F06-B328-B671DEF85B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125626F-D5B6-42A7-B10C-65CB0808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15271-76EC-4734-9E9D-41E9BC45AEC1}" type="datetimeFigureOut">
              <a:rPr kumimoji="1" lang="ja-JP" altLang="en-US" smtClean="0"/>
              <a:t>2025/1/14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8622E67-F378-BEE5-FC7D-4501E6355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05A1BA6-2A4A-8E01-EEBF-97708320D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3328D-A29C-4918-8E17-0130425482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1634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BF3428C-B67B-F05A-1D6F-D4B2E0EF6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9D5B14A-FB6E-13BC-0CDE-F50FF4AA2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159A77-570C-B7DD-8797-F313E1F881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E15271-76EC-4734-9E9D-41E9BC45AEC1}" type="datetimeFigureOut">
              <a:rPr kumimoji="1" lang="ja-JP" altLang="en-US" smtClean="0"/>
              <a:t>2025/1/14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47ACEF6-0E58-75E0-402C-DFA3CE8244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9EE45EB-7E21-938B-4046-B1B7A504BD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F3328D-A29C-4918-8E17-0130425482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7177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A53BDD58-E623-2187-B44A-4804115523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7091" y="997527"/>
            <a:ext cx="11582400" cy="618837"/>
          </a:xfrm>
        </p:spPr>
        <p:txBody>
          <a:bodyPr>
            <a:normAutofit/>
          </a:bodyPr>
          <a:lstStyle/>
          <a:p>
            <a:r>
              <a:rPr lang="en-GB" altLang="ja-JP" sz="1800" dirty="0">
                <a:latin typeface="Arial" panose="020B0604020202020204" pitchFamily="34" charset="0"/>
                <a:cs typeface="Arial" panose="020B0604020202020204" pitchFamily="34" charset="0"/>
              </a:rPr>
              <a:t>Zombie firms may be a barrier to entry for young firms and an obstacle to</a:t>
            </a:r>
            <a:br>
              <a:rPr lang="en-GB" altLang="ja-JP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ja-JP" sz="1800" dirty="0">
                <a:latin typeface="Arial" panose="020B0604020202020204" pitchFamily="34" charset="0"/>
                <a:cs typeface="Arial" panose="020B0604020202020204" pitchFamily="34" charset="0"/>
              </a:rPr>
              <a:t>metabolism, thus contributing to the long-term stagnation of Japan.</a:t>
            </a:r>
            <a:endParaRPr kumimoji="1" lang="ja-JP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850080A-5338-50EE-DAFF-63E747CE85F0}"/>
              </a:ext>
            </a:extLst>
          </p:cNvPr>
          <p:cNvSpPr/>
          <p:nvPr/>
        </p:nvSpPr>
        <p:spPr>
          <a:xfrm>
            <a:off x="277091" y="157019"/>
            <a:ext cx="11582400" cy="701964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SME</a:t>
            </a:r>
            <a:r>
              <a:rPr lang="ja-JP" alt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ｓ </a:t>
            </a:r>
            <a:r>
              <a:rPr lang="en-US" altLang="ja-JP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Zombie</a:t>
            </a:r>
            <a:r>
              <a:rPr lang="ja-JP" alt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firms cause</a:t>
            </a:r>
            <a:r>
              <a:rPr lang="ja-JP" alt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stagnation of the Japanese economy?</a:t>
            </a:r>
          </a:p>
          <a:p>
            <a:pPr algn="ctr"/>
            <a:r>
              <a:rPr lang="ja-JP" alt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～</a:t>
            </a:r>
            <a:r>
              <a:rPr lang="en-US" altLang="ja-JP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Cross country evidence from Japan and five European countries</a:t>
            </a:r>
            <a:r>
              <a:rPr lang="ja-JP" alt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（</a:t>
            </a:r>
            <a:r>
              <a:rPr lang="en-US" altLang="ja-JP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FN,GM,IT,SP,UK</a:t>
            </a:r>
            <a:r>
              <a:rPr lang="ja-JP" alt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）～</a:t>
            </a:r>
            <a:r>
              <a:rPr lang="en-US" altLang="ja-JP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altLang="ja-JP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15A5948-149B-F34B-E2D9-E727A96F305D}"/>
              </a:ext>
            </a:extLst>
          </p:cNvPr>
          <p:cNvSpPr txBox="1"/>
          <p:nvPr/>
        </p:nvSpPr>
        <p:spPr>
          <a:xfrm>
            <a:off x="277090" y="6035730"/>
            <a:ext cx="36853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/>
              <a:t>※Japan's TFP is comparable to five European countries, but interestingly, Japan has the lowest Zombie asset ratio. </a:t>
            </a:r>
            <a:endParaRPr kumimoji="1" lang="ja-JP" altLang="en-US" sz="1200" b="1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0046241-70A0-381B-C27C-B4427DB71A06}"/>
              </a:ext>
            </a:extLst>
          </p:cNvPr>
          <p:cNvSpPr/>
          <p:nvPr/>
        </p:nvSpPr>
        <p:spPr>
          <a:xfrm>
            <a:off x="4008579" y="1616363"/>
            <a:ext cx="3592943" cy="465512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800" b="1" dirty="0">
              <a:solidFill>
                <a:schemeClr val="tx1"/>
              </a:solidFill>
            </a:endParaRPr>
          </a:p>
          <a:p>
            <a:pPr algn="ctr"/>
            <a:r>
              <a:rPr lang="en-US" altLang="ja-JP" sz="1800" b="1" dirty="0">
                <a:solidFill>
                  <a:schemeClr val="tx1"/>
                </a:solidFill>
              </a:rPr>
              <a:t>What is the cause of Japan’s economic stagnation?</a:t>
            </a:r>
          </a:p>
          <a:p>
            <a:pPr algn="ctr"/>
            <a:endParaRPr kumimoji="1" lang="en-US" altLang="ja-JP" b="1" dirty="0">
              <a:solidFill>
                <a:schemeClr val="tx1"/>
              </a:solidFill>
            </a:endParaRPr>
          </a:p>
          <a:p>
            <a:pPr algn="ctr"/>
            <a:r>
              <a:rPr lang="en-US" altLang="ja-JP" b="1" dirty="0">
                <a:solidFill>
                  <a:schemeClr val="tx1"/>
                </a:solidFill>
              </a:rPr>
              <a:t>We explore the relationship between A and B by corporate financial panel data(</a:t>
            </a:r>
            <a:r>
              <a:rPr lang="en-US" altLang="ja-JP" sz="1600" b="1" dirty="0">
                <a:solidFill>
                  <a:schemeClr val="tx1"/>
                </a:solidFill>
              </a:rPr>
              <a:t>Orbis DB</a:t>
            </a:r>
            <a:r>
              <a:rPr lang="ja-JP" altLang="en-US" b="1" dirty="0">
                <a:solidFill>
                  <a:schemeClr val="tx1"/>
                </a:solidFill>
              </a:rPr>
              <a:t>）</a:t>
            </a:r>
            <a:endParaRPr lang="en-US" altLang="ja-JP" b="1" dirty="0">
              <a:solidFill>
                <a:schemeClr val="tx1"/>
              </a:solidFill>
            </a:endParaRPr>
          </a:p>
          <a:p>
            <a:pPr algn="ctr"/>
            <a:r>
              <a:rPr lang="ja-JP" altLang="en-US" b="1" dirty="0">
                <a:solidFill>
                  <a:schemeClr val="tx1"/>
                </a:solidFill>
              </a:rPr>
              <a:t>　</a:t>
            </a:r>
            <a:endParaRPr lang="en-US" altLang="ja-JP" b="1" dirty="0">
              <a:solidFill>
                <a:schemeClr val="tx1"/>
              </a:solidFill>
            </a:endParaRPr>
          </a:p>
          <a:p>
            <a:pPr algn="ctr"/>
            <a:r>
              <a:rPr lang="en-US" altLang="ja-JP" b="1" dirty="0">
                <a:solidFill>
                  <a:schemeClr val="tx1"/>
                </a:solidFill>
              </a:rPr>
              <a:t>The SMEs are not a cause of Japan’s unique slump.</a:t>
            </a:r>
          </a:p>
          <a:p>
            <a:endParaRPr kumimoji="1" lang="en-US" altLang="ja-JP" sz="1800" dirty="0"/>
          </a:p>
          <a:p>
            <a:endParaRPr kumimoji="1" lang="en-US" altLang="ja-JP" sz="1800" dirty="0"/>
          </a:p>
          <a:p>
            <a:endParaRPr kumimoji="1" lang="en-US" altLang="ja-JP" sz="1800" dirty="0"/>
          </a:p>
          <a:p>
            <a:r>
              <a:rPr kumimoji="1" lang="en-US" altLang="ja-JP" sz="1800" dirty="0" err="1"/>
              <a:t>ig</a:t>
            </a:r>
            <a:r>
              <a:rPr kumimoji="1" lang="en-US" altLang="ja-JP" sz="1800" dirty="0"/>
              <a:t>. 2. Zombie </a:t>
            </a:r>
            <a:r>
              <a:rPr kumimoji="1" lang="en-US" altLang="ja-JP" sz="1800" dirty="0" err="1"/>
              <a:t>firat</a:t>
            </a:r>
            <a:r>
              <a:rPr kumimoji="1" lang="en-US" altLang="ja-JP" sz="1800" dirty="0"/>
              <a:t> ratio(2013</a:t>
            </a:r>
            <a:r>
              <a:rPr kumimoji="1" lang="ja-JP" altLang="en-US" sz="1800" dirty="0"/>
              <a:t>～</a:t>
            </a:r>
            <a:r>
              <a:rPr kumimoji="1" lang="en-US" altLang="ja-JP" sz="1800" dirty="0"/>
              <a:t>2019)</a:t>
            </a:r>
          </a:p>
          <a:p>
            <a:endParaRPr kumimoji="1" lang="en-US" altLang="ja-JP" sz="1800" dirty="0"/>
          </a:p>
          <a:p>
            <a:pPr algn="ctr"/>
            <a:endParaRPr kumimoji="1" lang="en-US" altLang="ja-JP" b="1" dirty="0">
              <a:solidFill>
                <a:schemeClr val="tx1"/>
              </a:solidFill>
            </a:endParaRPr>
          </a:p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F7B7EE0-DF75-3DB1-EA90-9EECFD1A21A1}"/>
              </a:ext>
            </a:extLst>
          </p:cNvPr>
          <p:cNvSpPr/>
          <p:nvPr/>
        </p:nvSpPr>
        <p:spPr>
          <a:xfrm>
            <a:off x="166261" y="1616363"/>
            <a:ext cx="3713010" cy="432261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CFCBB393-1E80-E9A3-76B8-67AE516772EB}"/>
              </a:ext>
            </a:extLst>
          </p:cNvPr>
          <p:cNvSpPr txBox="1"/>
          <p:nvPr/>
        </p:nvSpPr>
        <p:spPr>
          <a:xfrm>
            <a:off x="452582" y="3583710"/>
            <a:ext cx="3251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Fig. 1. TFP growth rate by country(2012</a:t>
            </a:r>
            <a:r>
              <a:rPr kumimoji="1" lang="ja-JP" altLang="en-US" sz="1100" dirty="0"/>
              <a:t>～</a:t>
            </a:r>
            <a:r>
              <a:rPr kumimoji="1" lang="en-US" altLang="ja-JP" sz="1100" dirty="0"/>
              <a:t>2019)</a:t>
            </a:r>
            <a:endParaRPr kumimoji="1" lang="ja-JP" altLang="en-US" sz="1100" dirty="0"/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E70DFC93-859B-262F-2A4A-75F019A75F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261" y="1654910"/>
            <a:ext cx="3620648" cy="1928800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73522A78-D009-86AA-BD19-8E2310BF0E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6261" y="3845320"/>
            <a:ext cx="3676065" cy="1816419"/>
          </a:xfrm>
          <a:prstGeom prst="rect">
            <a:avLst/>
          </a:prstGeom>
        </p:spPr>
      </p:pic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6F4E843-75CA-58F6-757F-4BAB899115C2}"/>
              </a:ext>
            </a:extLst>
          </p:cNvPr>
          <p:cNvSpPr txBox="1"/>
          <p:nvPr/>
        </p:nvSpPr>
        <p:spPr>
          <a:xfrm>
            <a:off x="332510" y="5669556"/>
            <a:ext cx="35467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Fig. 2. Zombie firm asset ratio(2013</a:t>
            </a:r>
            <a:r>
              <a:rPr kumimoji="1" lang="ja-JP" altLang="en-US" sz="1100" dirty="0"/>
              <a:t>～</a:t>
            </a:r>
            <a:r>
              <a:rPr kumimoji="1" lang="en-US" altLang="ja-JP" sz="1100" dirty="0"/>
              <a:t>2019)</a:t>
            </a:r>
            <a:endParaRPr kumimoji="1" lang="en-US" altLang="ja-JP" sz="1800" dirty="0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FE2B5ECC-505B-6981-2A6D-2F99FA705979}"/>
              </a:ext>
            </a:extLst>
          </p:cNvPr>
          <p:cNvSpPr txBox="1"/>
          <p:nvPr/>
        </p:nvSpPr>
        <p:spPr>
          <a:xfrm>
            <a:off x="4137889" y="4230254"/>
            <a:ext cx="1607130" cy="195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A: dependent variables</a:t>
            </a:r>
          </a:p>
          <a:p>
            <a:endParaRPr lang="en-US" altLang="ja-JP" sz="1100" dirty="0"/>
          </a:p>
          <a:p>
            <a:r>
              <a:rPr kumimoji="1" lang="en-US" altLang="ja-JP" sz="1100" dirty="0"/>
              <a:t>Capital investment</a:t>
            </a:r>
          </a:p>
          <a:p>
            <a:endParaRPr lang="en-US" altLang="ja-JP" sz="1100" dirty="0"/>
          </a:p>
          <a:p>
            <a:r>
              <a:rPr kumimoji="1" lang="en-US" altLang="ja-JP" sz="1100" dirty="0"/>
              <a:t>Growth in the number of employees</a:t>
            </a:r>
          </a:p>
          <a:p>
            <a:endParaRPr lang="en-US" altLang="ja-JP" sz="1100" dirty="0"/>
          </a:p>
          <a:p>
            <a:r>
              <a:rPr kumimoji="1" lang="en-US" altLang="ja-JP" sz="1100" dirty="0"/>
              <a:t>TFP(Total Factor Productivity)</a:t>
            </a:r>
          </a:p>
          <a:p>
            <a:endParaRPr kumimoji="1" lang="ja-JP" altLang="en-US" sz="1100" dirty="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40B1CCE7-5F81-C562-C5D6-6E9CF665EB4A}"/>
              </a:ext>
            </a:extLst>
          </p:cNvPr>
          <p:cNvSpPr txBox="1"/>
          <p:nvPr/>
        </p:nvSpPr>
        <p:spPr>
          <a:xfrm>
            <a:off x="5911267" y="4230254"/>
            <a:ext cx="160713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B: independent variables</a:t>
            </a:r>
          </a:p>
          <a:p>
            <a:endParaRPr lang="en-US" altLang="ja-JP" sz="1100" dirty="0"/>
          </a:p>
          <a:p>
            <a:r>
              <a:rPr kumimoji="1" lang="en-US" altLang="ja-JP" sz="1100" dirty="0"/>
              <a:t>Firm size</a:t>
            </a:r>
          </a:p>
          <a:p>
            <a:endParaRPr lang="en-US" altLang="ja-JP" sz="1100" dirty="0"/>
          </a:p>
          <a:p>
            <a:r>
              <a:rPr kumimoji="1" lang="en-US" altLang="ja-JP" sz="1100" dirty="0"/>
              <a:t>Zombie factor etc.</a:t>
            </a:r>
          </a:p>
          <a:p>
            <a:r>
              <a:rPr lang="en-US" altLang="ja-JP" sz="1100" dirty="0"/>
              <a:t>  Non-Zombie</a:t>
            </a:r>
          </a:p>
          <a:p>
            <a:r>
              <a:rPr lang="en-US" altLang="ja-JP" sz="1100" dirty="0"/>
              <a:t>  Zombie dummy</a:t>
            </a:r>
          </a:p>
          <a:p>
            <a:r>
              <a:rPr lang="en-US" altLang="ja-JP" sz="1100" dirty="0"/>
              <a:t>  Young dummy</a:t>
            </a:r>
          </a:p>
          <a:p>
            <a:endParaRPr kumimoji="1" lang="ja-JP" altLang="en-US" sz="1100" dirty="0"/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2AB1B93F-B5B8-1877-A944-DBCC503DCE99}"/>
              </a:ext>
            </a:extLst>
          </p:cNvPr>
          <p:cNvCxnSpPr>
            <a:cxnSpLocks/>
          </p:cNvCxnSpPr>
          <p:nvPr/>
        </p:nvCxnSpPr>
        <p:spPr>
          <a:xfrm flipH="1">
            <a:off x="5449455" y="4865700"/>
            <a:ext cx="526472" cy="80385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DBBC283B-E904-B244-B55C-D7615D3F3898}"/>
              </a:ext>
            </a:extLst>
          </p:cNvPr>
          <p:cNvCxnSpPr>
            <a:cxnSpLocks/>
          </p:cNvCxnSpPr>
          <p:nvPr/>
        </p:nvCxnSpPr>
        <p:spPr>
          <a:xfrm>
            <a:off x="5440216" y="4874625"/>
            <a:ext cx="572668" cy="37547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4A111A18-FCD1-FDEC-4945-6C7B86B0FD80}"/>
              </a:ext>
            </a:extLst>
          </p:cNvPr>
          <p:cNvCxnSpPr>
            <a:cxnSpLocks/>
          </p:cNvCxnSpPr>
          <p:nvPr/>
        </p:nvCxnSpPr>
        <p:spPr>
          <a:xfrm>
            <a:off x="5652656" y="5242525"/>
            <a:ext cx="32327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C3792373-394A-49C4-CB48-52125904FE5F}"/>
              </a:ext>
            </a:extLst>
          </p:cNvPr>
          <p:cNvCxnSpPr>
            <a:cxnSpLocks/>
          </p:cNvCxnSpPr>
          <p:nvPr/>
        </p:nvCxnSpPr>
        <p:spPr>
          <a:xfrm flipV="1">
            <a:off x="5449455" y="5241637"/>
            <a:ext cx="517233" cy="43901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7BE1D046-D791-7E77-F1E4-E69111B7021E}"/>
              </a:ext>
            </a:extLst>
          </p:cNvPr>
          <p:cNvSpPr/>
          <p:nvPr/>
        </p:nvSpPr>
        <p:spPr>
          <a:xfrm>
            <a:off x="7767771" y="1616363"/>
            <a:ext cx="4257968" cy="465512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pic>
        <p:nvPicPr>
          <p:cNvPr id="37" name="図 36">
            <a:extLst>
              <a:ext uri="{FF2B5EF4-FFF2-40B4-BE49-F238E27FC236}">
                <a16:creationId xmlns:a16="http://schemas.microsoft.com/office/drawing/2014/main" id="{DD4A6E32-E757-4ECA-571B-7443B98E9B3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35636" y="4230253"/>
            <a:ext cx="3408220" cy="1805477"/>
          </a:xfrm>
          <a:prstGeom prst="rect">
            <a:avLst/>
          </a:prstGeom>
        </p:spPr>
      </p:pic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4F248409-43F4-4E43-562D-E3B474F850F9}"/>
              </a:ext>
            </a:extLst>
          </p:cNvPr>
          <p:cNvSpPr txBox="1"/>
          <p:nvPr/>
        </p:nvSpPr>
        <p:spPr>
          <a:xfrm>
            <a:off x="7767768" y="1773167"/>
            <a:ext cx="42579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b="1" dirty="0"/>
              <a:t>Japan’s Zombie firms create barriers to entry</a:t>
            </a:r>
            <a:endParaRPr kumimoji="1" lang="ja-JP" altLang="en-US" sz="1400" b="1" dirty="0"/>
          </a:p>
        </p:txBody>
      </p:sp>
      <p:pic>
        <p:nvPicPr>
          <p:cNvPr id="41" name="図 40">
            <a:extLst>
              <a:ext uri="{FF2B5EF4-FFF2-40B4-BE49-F238E27FC236}">
                <a16:creationId xmlns:a16="http://schemas.microsoft.com/office/drawing/2014/main" id="{214F74A6-62EE-391A-898C-ECABBFF6318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78616" y="2115005"/>
            <a:ext cx="3980874" cy="2115247"/>
          </a:xfrm>
          <a:prstGeom prst="rect">
            <a:avLst/>
          </a:prstGeom>
        </p:spPr>
      </p:pic>
      <p:sp>
        <p:nvSpPr>
          <p:cNvPr id="44" name="吹き出し: 四角形 43">
            <a:extLst>
              <a:ext uri="{FF2B5EF4-FFF2-40B4-BE49-F238E27FC236}">
                <a16:creationId xmlns:a16="http://schemas.microsoft.com/office/drawing/2014/main" id="{378C6FEC-AED6-6C25-5556-B06ED1731AC0}"/>
              </a:ext>
            </a:extLst>
          </p:cNvPr>
          <p:cNvSpPr/>
          <p:nvPr/>
        </p:nvSpPr>
        <p:spPr>
          <a:xfrm>
            <a:off x="8672946" y="5578764"/>
            <a:ext cx="591128" cy="281709"/>
          </a:xfrm>
          <a:prstGeom prst="wedgeRectCallout">
            <a:avLst>
              <a:gd name="adj1" fmla="val -2259"/>
              <a:gd name="adj2" fmla="val -92036"/>
            </a:avLst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100" dirty="0">
                <a:solidFill>
                  <a:schemeClr val="tx1"/>
                </a:solidFill>
              </a:rPr>
              <a:t>Japan</a:t>
            </a:r>
            <a:endParaRPr kumimoji="1" lang="ja-JP" altLang="en-US" sz="1100" dirty="0">
              <a:solidFill>
                <a:schemeClr val="tx1"/>
              </a:solidFill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871CCE85-F0CE-3743-FB82-4E3E78021F7D}"/>
              </a:ext>
            </a:extLst>
          </p:cNvPr>
          <p:cNvSpPr txBox="1"/>
          <p:nvPr/>
        </p:nvSpPr>
        <p:spPr>
          <a:xfrm>
            <a:off x="7767769" y="5938982"/>
            <a:ext cx="42579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Fig.3.</a:t>
            </a:r>
            <a:r>
              <a:rPr kumimoji="1" lang="en-US" altLang="ja-JP" dirty="0"/>
              <a:t> </a:t>
            </a:r>
            <a:r>
              <a:rPr kumimoji="1" lang="en-US" altLang="ja-JP" sz="1100" dirty="0"/>
              <a:t>Business birth rates and Labor productivity growth rate </a:t>
            </a:r>
            <a:endParaRPr kumimoji="1" lang="ja-JP" altLang="en-US" sz="1100" dirty="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A11842D0-6901-DCF0-48E6-7C77A292816A}"/>
              </a:ext>
            </a:extLst>
          </p:cNvPr>
          <p:cNvSpPr txBox="1"/>
          <p:nvPr/>
        </p:nvSpPr>
        <p:spPr>
          <a:xfrm>
            <a:off x="4008579" y="6502400"/>
            <a:ext cx="787862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Yoshiyuki Kitano and Yoshiaki Shimizu (2025)  DOI</a:t>
            </a:r>
            <a:r>
              <a:rPr kumimoji="1" lang="ja-JP" altLang="en-US" sz="1100" dirty="0"/>
              <a:t>　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BCE3700-51F1-A50F-DA7E-B0F88074AEE9}"/>
              </a:ext>
            </a:extLst>
          </p:cNvPr>
          <p:cNvSpPr txBox="1"/>
          <p:nvPr/>
        </p:nvSpPr>
        <p:spPr>
          <a:xfrm>
            <a:off x="9735127" y="5860473"/>
            <a:ext cx="229061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900" dirty="0"/>
              <a:t>Source: </a:t>
            </a:r>
            <a:r>
              <a:rPr kumimoji="1" lang="en-US" altLang="ja-JP" sz="900" dirty="0" err="1"/>
              <a:t>OECD.Stat</a:t>
            </a:r>
            <a:r>
              <a:rPr kumimoji="1" lang="en-US" altLang="ja-JP" sz="900" dirty="0"/>
              <a:t> EU. Stat and others</a:t>
            </a:r>
            <a:endParaRPr kumimoji="1" lang="ja-JP" altLang="en-US" sz="900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2AA0518-F224-57BD-CD63-02BF11FFB2D8}"/>
              </a:ext>
            </a:extLst>
          </p:cNvPr>
          <p:cNvSpPr txBox="1"/>
          <p:nvPr/>
        </p:nvSpPr>
        <p:spPr>
          <a:xfrm>
            <a:off x="2733964" y="3186545"/>
            <a:ext cx="109912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900" dirty="0"/>
              <a:t>Source: Orbis DB</a:t>
            </a:r>
            <a:endParaRPr kumimoji="1" lang="ja-JP" altLang="en-US" sz="900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1F1264F-20F5-9EA2-7069-67496A290FAC}"/>
              </a:ext>
            </a:extLst>
          </p:cNvPr>
          <p:cNvSpPr txBox="1"/>
          <p:nvPr/>
        </p:nvSpPr>
        <p:spPr>
          <a:xfrm>
            <a:off x="2733963" y="4076152"/>
            <a:ext cx="109912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900" dirty="0"/>
              <a:t>Source: Orbis DB</a:t>
            </a:r>
            <a:endParaRPr kumimoji="1" lang="ja-JP" altLang="en-US" sz="900" dirty="0"/>
          </a:p>
        </p:txBody>
      </p:sp>
    </p:spTree>
    <p:extLst>
      <p:ext uri="{BB962C8B-B14F-4D97-AF65-F5344CB8AC3E}">
        <p14:creationId xmlns:p14="http://schemas.microsoft.com/office/powerpoint/2010/main" val="23257083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245</Words>
  <Application>Microsoft Office PowerPoint</Application>
  <PresentationFormat>ワイド画面</PresentationFormat>
  <Paragraphs>40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義幸 北野</dc:creator>
  <cp:lastModifiedBy>義幸 北野</cp:lastModifiedBy>
  <cp:revision>21</cp:revision>
  <cp:lastPrinted>2025-01-02T07:39:35Z</cp:lastPrinted>
  <dcterms:created xsi:type="dcterms:W3CDTF">2024-12-30T09:23:57Z</dcterms:created>
  <dcterms:modified xsi:type="dcterms:W3CDTF">2025-01-14T06:58:14Z</dcterms:modified>
</cp:coreProperties>
</file>